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57" r:id="rId5"/>
    <p:sldId id="263" r:id="rId6"/>
    <p:sldId id="285" r:id="rId7"/>
    <p:sldId id="266" r:id="rId8"/>
    <p:sldId id="273" r:id="rId9"/>
    <p:sldId id="286" r:id="rId10"/>
    <p:sldId id="277" r:id="rId11"/>
    <p:sldId id="278" r:id="rId12"/>
    <p:sldId id="272" r:id="rId13"/>
    <p:sldId id="275" r:id="rId14"/>
    <p:sldId id="280" r:id="rId15"/>
    <p:sldId id="282" r:id="rId16"/>
    <p:sldId id="287" r:id="rId17"/>
    <p:sldId id="291" r:id="rId18"/>
    <p:sldId id="279" r:id="rId19"/>
    <p:sldId id="28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07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4"/>
    <p:restoredTop sz="94691"/>
  </p:normalViewPr>
  <p:slideViewPr>
    <p:cSldViewPr snapToGrid="0">
      <p:cViewPr varScale="1">
        <p:scale>
          <a:sx n="83" d="100"/>
          <a:sy n="83" d="100"/>
        </p:scale>
        <p:origin x="208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C6FC9-4EFB-F243-9457-43D583E2B77F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20576-4538-5148-9181-C393FA79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8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940B8-8D63-50BA-1318-236BFAC4E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61945-0EB8-C4DB-4A75-F52F40275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62B99-FF76-DEE3-1218-083828AB2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21BBF-8394-331F-AE79-441CF4F95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90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Draft on weekly basis?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Fantasy pros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50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Draft on weekly basis?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Fantasy pros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50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734BD-D008-3A0A-EFA0-8E0511A78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B63CBB-ED4C-BF79-A0F0-9486286C4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16463-8A73-97D1-7B22-C68416F36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Draft on weekly basis?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Fantasy pros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5E271-10B8-2550-3C8B-904024DB3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/>
              <a:t>Pre- Season</a:t>
            </a:r>
            <a:endParaRPr lang="en-US"/>
          </a:p>
          <a:p>
            <a:r>
              <a:rPr lang="en-US"/>
              <a:t>Tell League Managers about interest and team composition before Week 4</a:t>
            </a:r>
            <a:endParaRPr lang="en-US">
              <a:cs typeface="Calibri"/>
            </a:endParaRPr>
          </a:p>
          <a:p>
            <a:r>
              <a:rPr lang="en-US"/>
              <a:t>Venmo League managers $10</a:t>
            </a:r>
            <a:endParaRPr lang="en-US">
              <a:cs typeface="Calibri"/>
            </a:endParaRPr>
          </a:p>
          <a:p>
            <a:r>
              <a:rPr lang="en-US"/>
              <a:t>Receive invite to Slack Channel/OneDrive</a:t>
            </a:r>
            <a:endParaRPr lang="en-US">
              <a:cs typeface="Calibri"/>
            </a:endParaRPr>
          </a:p>
          <a:p>
            <a:r>
              <a:rPr lang="en-US"/>
              <a:t>Pre-season meeting with every model team</a:t>
            </a:r>
            <a:endParaRPr lang="en-US">
              <a:cs typeface="Calibri"/>
            </a:endParaRPr>
          </a:p>
          <a:p>
            <a:r>
              <a:rPr lang="en-US" b="1" u="sng"/>
              <a:t>During the Week</a:t>
            </a:r>
            <a:endParaRPr lang="en-US"/>
          </a:p>
          <a:p>
            <a:r>
              <a:rPr lang="en-US"/>
              <a:t>NFL games run Thursday night to Monday night</a:t>
            </a:r>
            <a:endParaRPr lang="en-US">
              <a:cs typeface="Calibri"/>
            </a:endParaRPr>
          </a:p>
          <a:p>
            <a:r>
              <a:rPr lang="en-US"/>
              <a:t>FanDuel Salaries posted on Wednesday in OneDrive Excel sheet</a:t>
            </a:r>
            <a:endParaRPr lang="en-US">
              <a:cs typeface="Calibri"/>
            </a:endParaRPr>
          </a:p>
          <a:p>
            <a:r>
              <a:rPr lang="en-US"/>
              <a:t>Players post selections on Thursday in OneDrive Excel sheet</a:t>
            </a:r>
            <a:endParaRPr lang="en-US">
              <a:cs typeface="Calibri"/>
            </a:endParaRPr>
          </a:p>
          <a:p>
            <a:r>
              <a:rPr lang="en-US"/>
              <a:t>League managers update weekly scores/money earned</a:t>
            </a:r>
            <a:endParaRPr lang="en-US">
              <a:cs typeface="Calibri"/>
            </a:endParaRPr>
          </a:p>
          <a:p>
            <a:r>
              <a:rPr lang="en-US" b="1" u="sng"/>
              <a:t>End-of-Season</a:t>
            </a:r>
            <a:endParaRPr lang="en-US"/>
          </a:p>
          <a:p>
            <a:r>
              <a:rPr lang="en-US"/>
              <a:t>After action meeting at the end to discuss models</a:t>
            </a:r>
            <a:endParaRPr lang="en-US">
              <a:cs typeface="Calibri"/>
            </a:endParaRPr>
          </a:p>
          <a:p>
            <a:r>
              <a:rPr lang="en-US"/>
              <a:t>Award best model prize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8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3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8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4364B-13CB-05B6-881D-0EB2A947D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A4B6C0-9CDC-ECC2-50E9-38FD90E01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09D3A-F2C5-0E3C-8191-27350E05D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4E497-F1DA-FF54-FAF2-F4208AD00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5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3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11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18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23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Draft on weekly basis?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Fantasy pros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4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4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19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60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5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9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6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3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8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2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4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7A12147-4F48-0142-953C-C447F6FB05AB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0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D5AA8-006B-6F4D-949C-FE13BBCF9B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807E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0A3933-C487-1E42-8109-3EB50E5361D9}"/>
              </a:ext>
            </a:extLst>
          </p:cNvPr>
          <p:cNvSpPr/>
          <p:nvPr/>
        </p:nvSpPr>
        <p:spPr>
          <a:xfrm>
            <a:off x="339295" y="352167"/>
            <a:ext cx="11513409" cy="6153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E709CF-76AF-EF49-8208-F494A1AD84EF}"/>
              </a:ext>
            </a:extLst>
          </p:cNvPr>
          <p:cNvSpPr txBox="1">
            <a:spLocks/>
          </p:cNvSpPr>
          <p:nvPr/>
        </p:nvSpPr>
        <p:spPr>
          <a:xfrm>
            <a:off x="259491" y="1992826"/>
            <a:ext cx="11823358" cy="2872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800" b="1" dirty="0">
                <a:latin typeface="Abadi MT Condensed Light"/>
              </a:rPr>
              <a:t>Fantasy Football</a:t>
            </a:r>
          </a:p>
          <a:p>
            <a:pPr algn="ctr"/>
            <a:r>
              <a:rPr lang="en-US" sz="4800" i="1" dirty="0">
                <a:latin typeface="Abadi MT Condensed Light"/>
              </a:rPr>
              <a:t>Data Science Challenge</a:t>
            </a:r>
          </a:p>
          <a:p>
            <a:pPr algn="ctr"/>
            <a:r>
              <a:rPr lang="en-US" sz="1400" i="1" dirty="0">
                <a:latin typeface="Abadi MT Condensed Light"/>
              </a:rPr>
              <a:t>October 2025</a:t>
            </a:r>
            <a:endParaRPr lang="en-US" sz="1400" i="1" dirty="0">
              <a:latin typeface="Abadi MT Condensed Light" panose="020B0306030101010103" pitchFamily="34" charset="77"/>
            </a:endParaRPr>
          </a:p>
          <a:p>
            <a:pPr algn="ctr"/>
            <a:endParaRPr lang="en-US" sz="68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345AC-1165-9A47-B9CD-5CFD12FED6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018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E674AE-0DD2-1F4A-8935-CA8A92822D64}"/>
              </a:ext>
            </a:extLst>
          </p:cNvPr>
          <p:cNvSpPr/>
          <p:nvPr/>
        </p:nvSpPr>
        <p:spPr>
          <a:xfrm>
            <a:off x="218303" y="210065"/>
            <a:ext cx="11755394" cy="6437870"/>
          </a:xfrm>
          <a:prstGeom prst="rect">
            <a:avLst/>
          </a:prstGeom>
          <a:noFill/>
          <a:ln w="381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king hands after meeting in a cafe">
            <a:extLst>
              <a:ext uri="{FF2B5EF4-FFF2-40B4-BE49-F238E27FC236}">
                <a16:creationId xmlns:a16="http://schemas.microsoft.com/office/drawing/2014/main" id="{BCD0C151-CB49-A844-8B25-2B245E8D2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06" r="9091" b="5286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518982"/>
            <a:ext cx="4930400" cy="943919"/>
          </a:xfrm>
        </p:spPr>
        <p:txBody>
          <a:bodyPr>
            <a:normAutofit/>
          </a:bodyPr>
          <a:lstStyle/>
          <a:p>
            <a:r>
              <a:rPr lang="en-US"/>
              <a:t>End-of-Season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246" y="2612697"/>
            <a:ext cx="4921687" cy="36322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u="sng" dirty="0"/>
              <a:t>Reward Structure</a:t>
            </a:r>
          </a:p>
          <a:p>
            <a:pPr lvl="1"/>
            <a:r>
              <a:rPr lang="en-US" dirty="0"/>
              <a:t>Each week score the most points to win swag</a:t>
            </a:r>
          </a:p>
          <a:p>
            <a:pPr lvl="1"/>
            <a:r>
              <a:rPr lang="en-US" dirty="0"/>
              <a:t>4 payouts totaling $125 up for grabs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u="sng" dirty="0"/>
              <a:t>Payouts in Gift cards (TBD) </a:t>
            </a:r>
          </a:p>
          <a:p>
            <a:pPr lvl="1"/>
            <a:r>
              <a:rPr lang="en-US" dirty="0"/>
              <a:t>Highest points scored $50 </a:t>
            </a:r>
          </a:p>
          <a:p>
            <a:pPr lvl="1"/>
            <a:r>
              <a:rPr lang="en-US" dirty="0"/>
              <a:t>Second highest points scored $25</a:t>
            </a:r>
          </a:p>
          <a:p>
            <a:pPr lvl="1"/>
            <a:r>
              <a:rPr lang="en-US" dirty="0"/>
              <a:t>Most innovative model: $25</a:t>
            </a:r>
          </a:p>
          <a:p>
            <a:pPr lvl="1"/>
            <a:r>
              <a:rPr lang="en-US" dirty="0"/>
              <a:t>Punting Challenge: $25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0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BA3AE5-0FB8-4948-A421-5CEE1A5E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615FFFBF-F0D2-4BB8-BB9E-3ADC47E3B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23" y="459140"/>
            <a:ext cx="5039035" cy="906849"/>
          </a:xfr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16259" cy="3632200"/>
          </a:xfrm>
        </p:spPr>
        <p:txBody>
          <a:bodyPr>
            <a:normAutofit lnSpcReduction="10000"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sz="1500" b="1" u="sng" dirty="0">
                <a:solidFill>
                  <a:srgbClr val="FFFFFF"/>
                </a:solidFill>
              </a:rPr>
              <a:t>Player Salary Data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DraftKings salary cap data and rules</a:t>
            </a:r>
          </a:p>
          <a:p>
            <a:pPr lvl="1">
              <a:lnSpc>
                <a:spcPct val="90000"/>
              </a:lnSpc>
            </a:pPr>
            <a:r>
              <a:rPr lang="en-US" sz="1500" dirty="0" err="1">
                <a:solidFill>
                  <a:srgbClr val="FFFFFF"/>
                </a:solidFill>
              </a:rPr>
              <a:t>Rotowire.com</a:t>
            </a:r>
            <a:endParaRPr lang="en-US" sz="1500" dirty="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500" b="1" u="sng" dirty="0">
                <a:solidFill>
                  <a:srgbClr val="FFFFFF"/>
                </a:solidFill>
              </a:rPr>
              <a:t>Weekly matchup data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Pro-football-</a:t>
            </a:r>
            <a:r>
              <a:rPr lang="en-US" sz="1500" dirty="0" err="1">
                <a:solidFill>
                  <a:srgbClr val="FFFFFF"/>
                </a:solidFill>
              </a:rPr>
              <a:t>reference.com</a:t>
            </a:r>
            <a:endParaRPr lang="en-US" sz="1500" dirty="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500" b="1" u="sng" dirty="0">
                <a:solidFill>
                  <a:srgbClr val="FFFFFF"/>
                </a:solidFill>
              </a:rPr>
              <a:t>Other Stats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Can be collected by each team from their own data sources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For Example: catches, historical points, rushing yards, etc.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500" dirty="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Tx/>
              <a:buChar char="-"/>
            </a:pPr>
            <a:endParaRPr lang="en-US" sz="15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Tx/>
              <a:buChar char="-"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056B7E-FBD7-4858-966D-9C4DEDA7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4182F31-FAD4-504A-B0C9-E2491EA7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517" y="1432960"/>
            <a:ext cx="3832042" cy="39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93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5516CD-5335-2C42-9D09-F25F4F91D1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272878"/>
            <a:ext cx="4690076" cy="1079843"/>
          </a:xfrm>
          <a:effectLst/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Sample Model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8C797CE-3AFD-4942-9CDD-E651B162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0" y="1625599"/>
            <a:ext cx="5868057" cy="3609409"/>
          </a:xfrm>
          <a:prstGeom prst="rect">
            <a:avLst/>
          </a:prstGeom>
        </p:spPr>
      </p:pic>
      <p:pic>
        <p:nvPicPr>
          <p:cNvPr id="11" name="Picture 10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1F22E01-253C-304F-8B49-3D96A3C3F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43"/>
          <a:stretch/>
        </p:blipFill>
        <p:spPr>
          <a:xfrm>
            <a:off x="7063682" y="599089"/>
            <a:ext cx="4550102" cy="3301105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92E7411B-6D86-004A-944B-D276F1B1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682" y="4075741"/>
            <a:ext cx="3446663" cy="25307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21B519-8E48-A342-9771-24F536AB5251}"/>
              </a:ext>
            </a:extLst>
          </p:cNvPr>
          <p:cNvSpPr/>
          <p:nvPr/>
        </p:nvSpPr>
        <p:spPr>
          <a:xfrm>
            <a:off x="6894786" y="5948855"/>
            <a:ext cx="1618593" cy="3100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5516CD-5335-2C42-9D09-F25F4F91D1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272878"/>
            <a:ext cx="4690076" cy="1079843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Antonio’s Model</a:t>
            </a:r>
          </a:p>
        </p:txBody>
      </p:sp>
      <p:pic>
        <p:nvPicPr>
          <p:cNvPr id="9" name="Picture 8" descr="A graph of a graph showing a salary&#10;&#10;Description automatically generated with medium confidence">
            <a:extLst>
              <a:ext uri="{FF2B5EF4-FFF2-40B4-BE49-F238E27FC236}">
                <a16:creationId xmlns:a16="http://schemas.microsoft.com/office/drawing/2014/main" id="{CF0997FB-D335-A1EA-BC45-DCA51C91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1489674"/>
            <a:ext cx="6854833" cy="4145737"/>
          </a:xfrm>
          <a:prstGeom prst="rect">
            <a:avLst/>
          </a:prstGeom>
        </p:spPr>
      </p:pic>
      <p:pic>
        <p:nvPicPr>
          <p:cNvPr id="12" name="Picture 1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22EF1544-6954-ACBF-0BA7-3E8C81863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45" y="2871742"/>
            <a:ext cx="4476416" cy="1317556"/>
          </a:xfrm>
          <a:prstGeom prst="rect">
            <a:avLst/>
          </a:prstGeom>
        </p:spPr>
      </p:pic>
      <p:pic>
        <p:nvPicPr>
          <p:cNvPr id="16" name="Picture 15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F22CDB3F-460D-A3B6-B5D5-223F62F39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291" y="4341654"/>
            <a:ext cx="5198709" cy="12410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1BA48D-4094-3D4C-F614-6267D0B749D2}"/>
              </a:ext>
            </a:extLst>
          </p:cNvPr>
          <p:cNvSpPr/>
          <p:nvPr/>
        </p:nvSpPr>
        <p:spPr>
          <a:xfrm>
            <a:off x="11452210" y="2849411"/>
            <a:ext cx="683174" cy="13303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E51711-8E0B-6601-BC2E-7B4C3270D814}"/>
              </a:ext>
            </a:extLst>
          </p:cNvPr>
          <p:cNvSpPr/>
          <p:nvPr/>
        </p:nvSpPr>
        <p:spPr>
          <a:xfrm>
            <a:off x="11172496" y="4341653"/>
            <a:ext cx="1030014" cy="11620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55E1C7-BC73-8C3C-1716-82BE4C896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712" y="5966787"/>
            <a:ext cx="4294725" cy="517319"/>
          </a:xfrm>
          <a:prstGeom prst="rect">
            <a:avLst/>
          </a:prstGeom>
        </p:spPr>
      </p:pic>
      <p:pic>
        <p:nvPicPr>
          <p:cNvPr id="28" name="Picture 2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7A16660D-F728-1757-EC14-325893D57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3545" y="1392187"/>
            <a:ext cx="4476416" cy="136554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CEC3E2-159C-FAAB-53D1-BB7430BE9D2A}"/>
              </a:ext>
            </a:extLst>
          </p:cNvPr>
          <p:cNvSpPr/>
          <p:nvPr/>
        </p:nvSpPr>
        <p:spPr>
          <a:xfrm>
            <a:off x="11466787" y="1414633"/>
            <a:ext cx="683174" cy="13303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7324CDF-B3D3-DA1A-62A5-A73E5D2DE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579" y="5787767"/>
            <a:ext cx="5277218" cy="9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440B2-83F5-EAE4-3A92-AB403F038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7AF112-A2D7-F7F5-7885-4019D0AE53B6}"/>
              </a:ext>
            </a:extLst>
          </p:cNvPr>
          <p:cNvSpPr/>
          <p:nvPr/>
        </p:nvSpPr>
        <p:spPr>
          <a:xfrm>
            <a:off x="0" y="10125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C9EFF-32E2-FC60-9A08-AE05404B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272878"/>
            <a:ext cx="5634640" cy="1079843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Greedy Picks (sort of)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98DDFF-4CC9-820F-BF1A-F7715A872F19}"/>
              </a:ext>
            </a:extLst>
          </p:cNvPr>
          <p:cNvSpPr txBox="1">
            <a:spLocks/>
          </p:cNvSpPr>
          <p:nvPr/>
        </p:nvSpPr>
        <p:spPr>
          <a:xfrm>
            <a:off x="818711" y="1625598"/>
            <a:ext cx="6149648" cy="505898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Pick </a:t>
            </a:r>
            <a:r>
              <a:rPr lang="en-US" sz="260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RB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and </a:t>
            </a:r>
            <a:r>
              <a:rPr lang="en-US" sz="260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WR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with best “</a:t>
            </a:r>
            <a:r>
              <a:rPr lang="en-US" sz="2600" b="0" i="0" u="sng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trend diff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”</a:t>
            </a:r>
            <a:endParaRPr lang="en-US" sz="26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Pick best “</a:t>
            </a:r>
            <a:r>
              <a:rPr lang="en-US" sz="2600" b="0" i="0" u="sng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point per dollar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” </a:t>
            </a:r>
            <a:r>
              <a:rPr lang="en-US" sz="260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QB</a:t>
            </a:r>
            <a:endParaRPr lang="en-US" sz="260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Pick next best two “</a:t>
            </a:r>
            <a:r>
              <a:rPr lang="en-US" sz="2600" b="0" i="0" u="sng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point per dollar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” </a:t>
            </a:r>
            <a:r>
              <a:rPr lang="en-US" sz="260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RBs</a:t>
            </a:r>
            <a:endParaRPr lang="en-US" sz="26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Pick next best two “</a:t>
            </a:r>
            <a:r>
              <a:rPr lang="en-US" sz="2600" b="0" i="0" u="sng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trend diff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” OR “</a:t>
            </a:r>
            <a:r>
              <a:rPr lang="en-US" sz="2600" b="0" i="0" u="sng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point per dollar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” </a:t>
            </a:r>
            <a:r>
              <a:rPr lang="en-US" sz="260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WRs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600" b="0" dirty="0">
                <a:solidFill>
                  <a:srgbClr val="FFFFFF"/>
                </a:solidFill>
                <a:latin typeface="Century Gothic" panose="020B0502020202020204" pitchFamily="34" charset="0"/>
              </a:rPr>
              <a:t>that only cost ½ of remaining salary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Pick </a:t>
            </a:r>
            <a:r>
              <a:rPr lang="en-US" sz="2600" b="0" i="0" u="sng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highest scoring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60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defense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OR best “</a:t>
            </a:r>
            <a:r>
              <a:rPr lang="en-US" sz="2600" b="0" i="0" u="sng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point per dollar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” </a:t>
            </a:r>
            <a:r>
              <a:rPr lang="en-US" sz="260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defense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OR best “</a:t>
            </a:r>
            <a:r>
              <a:rPr lang="en-US" sz="2600" b="0" i="0" u="sng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trend diff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” </a:t>
            </a:r>
            <a:r>
              <a:rPr lang="en-US" sz="260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defense</a:t>
            </a: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Pick best “</a:t>
            </a:r>
            <a:r>
              <a:rPr lang="en-US" sz="2600" b="0" i="0" u="sng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trend diff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” </a:t>
            </a:r>
            <a:r>
              <a:rPr lang="en-US" sz="260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TE</a:t>
            </a:r>
            <a:r>
              <a:rPr lang="en-US" sz="26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I can afford</a:t>
            </a:r>
            <a:endParaRPr lang="en-US" sz="26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00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285750" indent="-28575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ct val="200000"/>
              </a:lnSpc>
            </a:pPr>
            <a:r>
              <a:rPr lang="en-US" sz="18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​</a:t>
            </a:r>
            <a:endParaRPr lang="en-US" sz="1000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 descr="A screenshot of a black and white table&#10;&#10;Description automatically generated">
            <a:extLst>
              <a:ext uri="{FF2B5EF4-FFF2-40B4-BE49-F238E27FC236}">
                <a16:creationId xmlns:a16="http://schemas.microsoft.com/office/drawing/2014/main" id="{2444BB1D-ADD7-EFC4-F074-D7DE3229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490" y="2164070"/>
            <a:ext cx="4703379" cy="282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0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727E9-102B-45FB-88F8-9BE5F01910CD}"/>
              </a:ext>
            </a:extLst>
          </p:cNvPr>
          <p:cNvSpPr/>
          <p:nvPr/>
        </p:nvSpPr>
        <p:spPr>
          <a:xfrm flipH="1">
            <a:off x="637420" y="3092752"/>
            <a:ext cx="10909903" cy="792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62358-B2E6-4AF8-A474-3AD59E6455A0}"/>
              </a:ext>
            </a:extLst>
          </p:cNvPr>
          <p:cNvCxnSpPr/>
          <p:nvPr/>
        </p:nvCxnSpPr>
        <p:spPr>
          <a:xfrm flipH="1" flipV="1">
            <a:off x="3966123" y="2279054"/>
            <a:ext cx="23200" cy="824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7AB46D-4B9B-4B39-8385-8E74DA8F04B1}"/>
              </a:ext>
            </a:extLst>
          </p:cNvPr>
          <p:cNvCxnSpPr>
            <a:cxnSpLocks/>
          </p:cNvCxnSpPr>
          <p:nvPr/>
        </p:nvCxnSpPr>
        <p:spPr>
          <a:xfrm flipH="1" flipV="1">
            <a:off x="10227309" y="2220426"/>
            <a:ext cx="648" cy="1673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79D3B0-F658-4B0F-B0A8-8F4B8D8031BE}"/>
              </a:ext>
            </a:extLst>
          </p:cNvPr>
          <p:cNvCxnSpPr>
            <a:cxnSpLocks/>
          </p:cNvCxnSpPr>
          <p:nvPr/>
        </p:nvCxnSpPr>
        <p:spPr>
          <a:xfrm>
            <a:off x="7129493" y="3890372"/>
            <a:ext cx="4342" cy="602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FF777E-893B-457C-96D9-309EEA31F453}"/>
              </a:ext>
            </a:extLst>
          </p:cNvPr>
          <p:cNvSpPr/>
          <p:nvPr/>
        </p:nvSpPr>
        <p:spPr>
          <a:xfrm>
            <a:off x="2972731" y="1523267"/>
            <a:ext cx="2231570" cy="695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Oct 27</a:t>
            </a:r>
            <a:r>
              <a:rPr lang="en-US" sz="1600" dirty="0">
                <a:solidFill>
                  <a:schemeClr val="bg1"/>
                </a:solidFill>
              </a:rPr>
              <a:t>: Kickoff Meeting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ECAA7-463F-49E2-B882-389D7CA37162}"/>
              </a:ext>
            </a:extLst>
          </p:cNvPr>
          <p:cNvSpPr/>
          <p:nvPr/>
        </p:nvSpPr>
        <p:spPr>
          <a:xfrm>
            <a:off x="9087091" y="1561160"/>
            <a:ext cx="2231570" cy="65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Jan 4</a:t>
            </a:r>
            <a:r>
              <a:rPr lang="en-US" sz="1600" dirty="0">
                <a:solidFill>
                  <a:schemeClr val="bg1"/>
                </a:solidFill>
              </a:rPr>
              <a:t>: Last week of our season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9A190F-91CB-4633-95B9-B95F9EA286A6}"/>
              </a:ext>
            </a:extLst>
          </p:cNvPr>
          <p:cNvSpPr/>
          <p:nvPr/>
        </p:nvSpPr>
        <p:spPr>
          <a:xfrm>
            <a:off x="9261525" y="4341748"/>
            <a:ext cx="2231570" cy="17695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~Jan 20</a:t>
            </a:r>
            <a:r>
              <a:rPr lang="en-US" sz="1600" dirty="0">
                <a:solidFill>
                  <a:schemeClr val="bg1"/>
                </a:solidFill>
              </a:rPr>
              <a:t>: Contest Winners are announced and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 After Action Review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conducted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8CFD23-5F52-4DCD-AA95-01CE7A362108}"/>
              </a:ext>
            </a:extLst>
          </p:cNvPr>
          <p:cNvCxnSpPr>
            <a:cxnSpLocks/>
          </p:cNvCxnSpPr>
          <p:nvPr/>
        </p:nvCxnSpPr>
        <p:spPr>
          <a:xfrm>
            <a:off x="11068241" y="3154311"/>
            <a:ext cx="13523" cy="1190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C0043D5-5EDB-4D19-BF6E-5D491AE419A2}"/>
              </a:ext>
            </a:extLst>
          </p:cNvPr>
          <p:cNvSpPr/>
          <p:nvPr/>
        </p:nvSpPr>
        <p:spPr>
          <a:xfrm>
            <a:off x="734975" y="1986277"/>
            <a:ext cx="1811289" cy="801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Oct 20</a:t>
            </a:r>
            <a:r>
              <a:rPr lang="en-US" sz="1600" dirty="0">
                <a:solidFill>
                  <a:schemeClr val="bg1"/>
                </a:solidFill>
              </a:rPr>
              <a:t>: Slack announcement of competition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64F0E1-F4D3-440D-A97A-81EBDD8E921E}"/>
              </a:ext>
            </a:extLst>
          </p:cNvPr>
          <p:cNvCxnSpPr>
            <a:cxnSpLocks/>
          </p:cNvCxnSpPr>
          <p:nvPr/>
        </p:nvCxnSpPr>
        <p:spPr>
          <a:xfrm flipH="1" flipV="1">
            <a:off x="1635444" y="2790709"/>
            <a:ext cx="4838" cy="292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9719C9-C18A-409C-B661-3E40DA7D28A2}"/>
              </a:ext>
            </a:extLst>
          </p:cNvPr>
          <p:cNvSpPr txBox="1"/>
          <p:nvPr/>
        </p:nvSpPr>
        <p:spPr>
          <a:xfrm>
            <a:off x="5153025" y="36290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DD7A5-B01D-47A6-A493-0D33CF1531EC}"/>
              </a:ext>
            </a:extLst>
          </p:cNvPr>
          <p:cNvSpPr/>
          <p:nvPr/>
        </p:nvSpPr>
        <p:spPr>
          <a:xfrm>
            <a:off x="4006926" y="3084263"/>
            <a:ext cx="6252070" cy="7941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Regular Season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83F257-F1CE-43E4-B69C-B88C4F7BA638}"/>
              </a:ext>
            </a:extLst>
          </p:cNvPr>
          <p:cNvSpPr/>
          <p:nvPr/>
        </p:nvSpPr>
        <p:spPr>
          <a:xfrm>
            <a:off x="5988629" y="4481432"/>
            <a:ext cx="2292939" cy="7465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Every Thursday</a:t>
            </a:r>
            <a:r>
              <a:rPr lang="en-US" sz="1600" dirty="0">
                <a:solidFill>
                  <a:schemeClr val="bg1"/>
                </a:solidFill>
              </a:rPr>
              <a:t> team picks due by noon PCT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03BD1D-A92E-4525-A921-04863CFC1BBE}"/>
              </a:ext>
            </a:extLst>
          </p:cNvPr>
          <p:cNvSpPr/>
          <p:nvPr/>
        </p:nvSpPr>
        <p:spPr>
          <a:xfrm>
            <a:off x="10204487" y="3080245"/>
            <a:ext cx="1349565" cy="807904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Post Season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B0417E-87A4-49E9-90A3-90FD80DE56DD}"/>
              </a:ext>
            </a:extLst>
          </p:cNvPr>
          <p:cNvSpPr/>
          <p:nvPr/>
        </p:nvSpPr>
        <p:spPr>
          <a:xfrm>
            <a:off x="642764" y="3084835"/>
            <a:ext cx="3396866" cy="80790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Season Prep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A0FE73-A851-45BC-864D-EC9FEABAFD4B}"/>
              </a:ext>
            </a:extLst>
          </p:cNvPr>
          <p:cNvCxnSpPr>
            <a:cxnSpLocks/>
          </p:cNvCxnSpPr>
          <p:nvPr/>
        </p:nvCxnSpPr>
        <p:spPr>
          <a:xfrm flipH="1" flipV="1">
            <a:off x="6371835" y="2624932"/>
            <a:ext cx="248" cy="480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2C097-1A15-4C34-A1F7-DE243F715ADC}"/>
              </a:ext>
            </a:extLst>
          </p:cNvPr>
          <p:cNvSpPr/>
          <p:nvPr/>
        </p:nvSpPr>
        <p:spPr>
          <a:xfrm>
            <a:off x="5336766" y="1904267"/>
            <a:ext cx="2231570" cy="695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Every </a:t>
            </a:r>
            <a:r>
              <a:rPr lang="en-US" sz="1600" b="1" dirty="0">
                <a:solidFill>
                  <a:schemeClr val="bg1"/>
                </a:solidFill>
              </a:rPr>
              <a:t>Wednesday</a:t>
            </a:r>
            <a:r>
              <a:rPr lang="en-US" sz="1600" dirty="0">
                <a:solidFill>
                  <a:schemeClr val="bg1"/>
                </a:solidFill>
              </a:rPr>
              <a:t> Salaries are released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FA4EC-A1B7-4182-BC06-23A37AD9DDFF}"/>
              </a:ext>
            </a:extLst>
          </p:cNvPr>
          <p:cNvSpPr/>
          <p:nvPr/>
        </p:nvSpPr>
        <p:spPr>
          <a:xfrm>
            <a:off x="6736826" y="1013736"/>
            <a:ext cx="2231570" cy="695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Every </a:t>
            </a:r>
            <a:r>
              <a:rPr lang="en-US" sz="1100" b="1">
                <a:solidFill>
                  <a:schemeClr val="bg1"/>
                </a:solidFill>
              </a:rPr>
              <a:t>Monday Night </a:t>
            </a:r>
            <a:r>
              <a:rPr lang="en-US" sz="1100">
                <a:solidFill>
                  <a:schemeClr val="bg1"/>
                </a:solidFill>
              </a:rPr>
              <a:t>Scores are calculated and weekly winners are determined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D8AD23-0762-496F-B7B2-951061ACB08A}"/>
              </a:ext>
            </a:extLst>
          </p:cNvPr>
          <p:cNvCxnSpPr>
            <a:cxnSpLocks/>
          </p:cNvCxnSpPr>
          <p:nvPr/>
        </p:nvCxnSpPr>
        <p:spPr>
          <a:xfrm flipH="1" flipV="1">
            <a:off x="7753534" y="1706860"/>
            <a:ext cx="18609" cy="1375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D88AA-A321-A340-AF29-E6BE61A68803}"/>
              </a:ext>
            </a:extLst>
          </p:cNvPr>
          <p:cNvSpPr/>
          <p:nvPr/>
        </p:nvSpPr>
        <p:spPr>
          <a:xfrm>
            <a:off x="2065743" y="4339234"/>
            <a:ext cx="1811289" cy="801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Oct 21</a:t>
            </a:r>
            <a:r>
              <a:rPr lang="en-US" sz="1600" dirty="0">
                <a:solidFill>
                  <a:schemeClr val="bg1"/>
                </a:solidFill>
              </a:rPr>
              <a:t>: Open House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EEA1AA-D965-0D40-9B45-DC8D75DD1F5B}"/>
              </a:ext>
            </a:extLst>
          </p:cNvPr>
          <p:cNvCxnSpPr>
            <a:cxnSpLocks/>
          </p:cNvCxnSpPr>
          <p:nvPr/>
        </p:nvCxnSpPr>
        <p:spPr>
          <a:xfrm flipH="1">
            <a:off x="2964969" y="3891855"/>
            <a:ext cx="1" cy="44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142D-C686-B643-AC4A-23A1476A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B8CF-C188-FC47-9620-3B3A92DEF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5E773-4EEC-4E45-B392-2532835F57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4950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8248A-F58B-964F-B7C7-F4766238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27" b="922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en-US"/>
              <a:t>Data Science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Agenda:</a:t>
            </a:r>
          </a:p>
          <a:p>
            <a:pPr marL="0" indent="0">
              <a:buNone/>
            </a:pPr>
            <a:r>
              <a:rPr lang="en-US"/>
              <a:t>	Purpose</a:t>
            </a:r>
          </a:p>
          <a:p>
            <a:pPr marL="0" indent="0">
              <a:buNone/>
            </a:pPr>
            <a:r>
              <a:rPr lang="en-US"/>
              <a:t>	Rules</a:t>
            </a:r>
          </a:p>
          <a:p>
            <a:pPr marL="0" indent="0">
              <a:buNone/>
            </a:pPr>
            <a:r>
              <a:rPr lang="en-US"/>
              <a:t>	Winning</a:t>
            </a:r>
          </a:p>
          <a:p>
            <a:pPr marL="0" indent="0">
              <a:buNone/>
            </a:pPr>
            <a:r>
              <a:rPr lang="en-US"/>
              <a:t>	Post Activity</a:t>
            </a:r>
          </a:p>
          <a:p>
            <a:pPr marL="0" indent="0">
              <a:buNone/>
            </a:pPr>
            <a:r>
              <a:rPr lang="en-US"/>
              <a:t>       Time Line</a:t>
            </a:r>
          </a:p>
          <a:p>
            <a:pPr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E868C-E018-AD84-A316-1CCAA32C6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B7EF20-A49E-F891-9A9A-DA7D7F8C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27" b="922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6680258A-9A6E-919B-B336-C2646268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7AEF7-05A2-B189-A3EF-66817342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105103"/>
            <a:ext cx="4930400" cy="1019504"/>
          </a:xfrm>
        </p:spPr>
        <p:txBody>
          <a:bodyPr>
            <a:normAutofit/>
          </a:bodyPr>
          <a:lstStyle/>
          <a:p>
            <a:r>
              <a:rPr lang="en-US" dirty="0"/>
              <a:t>Why Play?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43EB0-F064-1947-0801-9B9E68C30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33" y="2707289"/>
            <a:ext cx="4921687" cy="3632200"/>
          </a:xfrm>
        </p:spPr>
        <p:txBody>
          <a:bodyPr>
            <a:no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You like fantasy sports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You’re interested in trying “DFS-style” instead of a home league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You want to learn more about modeling/optimization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You want some insight that will help you win your home league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You like competition (and having fun!) 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sz="1600" dirty="0"/>
          </a:p>
          <a:p>
            <a:pPr>
              <a:buFontTx/>
              <a:buChar char="-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30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D0C151-CB49-A844-8B25-2B245E8D21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27" b="922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105103"/>
            <a:ext cx="4930400" cy="1019504"/>
          </a:xfrm>
        </p:spPr>
        <p:txBody>
          <a:bodyPr>
            <a:normAutofit/>
          </a:bodyPr>
          <a:lstStyle/>
          <a:p>
            <a:r>
              <a:rPr lang="en-US"/>
              <a:t>Contest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33" y="2896476"/>
            <a:ext cx="4921687" cy="36322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b="1" u="sng" dirty="0"/>
              <a:t>General</a:t>
            </a:r>
          </a:p>
          <a:p>
            <a:pPr lvl="1"/>
            <a:r>
              <a:rPr lang="en-US" dirty="0"/>
              <a:t>Model must make picks (honor system)</a:t>
            </a:r>
          </a:p>
          <a:p>
            <a:pPr lvl="1"/>
            <a:r>
              <a:rPr lang="en-US" dirty="0"/>
              <a:t>1-3 members per team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u="sng" dirty="0"/>
              <a:t>Weekly Goal</a:t>
            </a:r>
          </a:p>
          <a:p>
            <a:pPr lvl="1"/>
            <a:r>
              <a:rPr lang="en-US" dirty="0"/>
              <a:t>Score most fantasy points compared to other models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u="sng" dirty="0"/>
              <a:t>End of Season Goal</a:t>
            </a:r>
          </a:p>
          <a:p>
            <a:pPr lvl="1"/>
            <a:r>
              <a:rPr lang="en-US" dirty="0"/>
              <a:t>Score most fantasy points overall</a:t>
            </a:r>
          </a:p>
          <a:p>
            <a:pPr lvl="2"/>
            <a:r>
              <a:rPr lang="en-US" dirty="0"/>
              <a:t>1st place, 2nd place</a:t>
            </a:r>
          </a:p>
          <a:p>
            <a:pPr lvl="1"/>
            <a:r>
              <a:rPr lang="en-US" dirty="0"/>
              <a:t>Most innovative model</a:t>
            </a:r>
          </a:p>
          <a:p>
            <a:pPr lvl="1"/>
            <a:r>
              <a:rPr lang="en-US" dirty="0"/>
              <a:t>Punting Challenge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sz="1600" dirty="0"/>
          </a:p>
          <a:p>
            <a:pPr>
              <a:buFontTx/>
              <a:buChar char="-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22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D0C151-CB49-A844-8B25-2B245E8D21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27" b="922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7" y="199696"/>
            <a:ext cx="4930400" cy="1019504"/>
          </a:xfrm>
        </p:spPr>
        <p:txBody>
          <a:bodyPr>
            <a:normAutofit/>
          </a:bodyPr>
          <a:lstStyle/>
          <a:p>
            <a:r>
              <a:rPr lang="en-US"/>
              <a:t>Game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33" y="2896476"/>
            <a:ext cx="4921687" cy="36322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b="1" u="sng" dirty="0"/>
              <a:t>Weekly Challenge</a:t>
            </a:r>
          </a:p>
          <a:p>
            <a:pPr lvl="1"/>
            <a:r>
              <a:rPr lang="en-US" dirty="0"/>
              <a:t>$50,000 salary cap</a:t>
            </a:r>
          </a:p>
          <a:p>
            <a:pPr lvl="1"/>
            <a:r>
              <a:rPr lang="en-US" dirty="0"/>
              <a:t>Will pick 9 Players (1 QB, 2 RBs, 3 WRs, 1 FLEX, 1 TE, 1 DEF)</a:t>
            </a:r>
          </a:p>
          <a:p>
            <a:pPr lvl="1"/>
            <a:r>
              <a:rPr lang="en-US" dirty="0"/>
              <a:t>Salaries will be released Wednesday</a:t>
            </a:r>
          </a:p>
          <a:p>
            <a:pPr lvl="1"/>
            <a:r>
              <a:rPr lang="en-US" dirty="0"/>
              <a:t>Rosters From each Team submitted Thursday</a:t>
            </a:r>
          </a:p>
          <a:p>
            <a:pPr lvl="1"/>
            <a:r>
              <a:rPr lang="en-US" dirty="0"/>
              <a:t>10 weeks in the season (NFL weeks 9-18)</a:t>
            </a:r>
          </a:p>
          <a:p>
            <a:pPr lvl="1"/>
            <a:r>
              <a:rPr lang="en-US" dirty="0"/>
              <a:t>No Playoffs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u="sng" dirty="0"/>
              <a:t>Quirky Rules</a:t>
            </a:r>
          </a:p>
          <a:p>
            <a:pPr lvl="1"/>
            <a:r>
              <a:rPr lang="en-US" dirty="0"/>
              <a:t>0.5 PPR</a:t>
            </a:r>
          </a:p>
          <a:p>
            <a:pPr lvl="1"/>
            <a:r>
              <a:rPr lang="en-US" dirty="0"/>
              <a:t>No Kickers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sz="1600" dirty="0"/>
          </a:p>
          <a:p>
            <a:pPr>
              <a:buFontTx/>
              <a:buChar char="-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283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0BD519-C881-8EC6-22F7-8E86FDE5C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1F242E-F3F2-231C-99E4-DD9921D6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227" b="922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83829D1E-DFC4-1FC1-37F3-D01C7ED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88F0F-62A0-95AF-0962-0378B855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7" y="199696"/>
            <a:ext cx="4930400" cy="1019504"/>
          </a:xfrm>
        </p:spPr>
        <p:txBody>
          <a:bodyPr>
            <a:normAutofit/>
          </a:bodyPr>
          <a:lstStyle/>
          <a:p>
            <a:r>
              <a:rPr lang="en-US" dirty="0"/>
              <a:t>Punting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52FFC-33C6-36C8-4105-DF63676DA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33" y="2896476"/>
            <a:ext cx="4921687" cy="36322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b="1" u="sng" dirty="0"/>
              <a:t>Season-Long Challenge</a:t>
            </a:r>
          </a:p>
          <a:p>
            <a:pPr lvl="1"/>
            <a:r>
              <a:rPr lang="en-US" dirty="0"/>
              <a:t>Select 1 Punter per week to score the highest points</a:t>
            </a:r>
          </a:p>
          <a:p>
            <a:pPr lvl="1"/>
            <a:r>
              <a:rPr lang="en-US" dirty="0"/>
              <a:t>Most cumulative points at the end of the season wins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u="sng" dirty="0"/>
              <a:t>Kicker Scoring</a:t>
            </a:r>
          </a:p>
          <a:p>
            <a:pPr lvl="1"/>
            <a:r>
              <a:rPr lang="en-US" dirty="0"/>
              <a:t>Punt attempts * 3pts</a:t>
            </a:r>
          </a:p>
          <a:p>
            <a:pPr lvl="1"/>
            <a:r>
              <a:rPr lang="en-US" dirty="0"/>
              <a:t>Kick yards * 0.01pts</a:t>
            </a:r>
          </a:p>
          <a:p>
            <a:pPr lvl="1"/>
            <a:r>
              <a:rPr lang="en-US" dirty="0"/>
              <a:t>Punt lands inside 20 * 2pts</a:t>
            </a:r>
          </a:p>
          <a:p>
            <a:pPr lvl="1"/>
            <a:r>
              <a:rPr lang="en-US" dirty="0"/>
              <a:t>Return yards * -0.01 pts</a:t>
            </a:r>
          </a:p>
          <a:p>
            <a:pPr lvl="1"/>
            <a:r>
              <a:rPr lang="en-US" dirty="0"/>
              <a:t>Blocks * -3pts</a:t>
            </a:r>
          </a:p>
          <a:p>
            <a:pPr lvl="1"/>
            <a:r>
              <a:rPr lang="en-US" dirty="0"/>
              <a:t>Touchbacks * -2pts</a:t>
            </a:r>
          </a:p>
          <a:p>
            <a:pPr lvl="1"/>
            <a:r>
              <a:rPr lang="en-US" dirty="0"/>
              <a:t>Return Touchdown * -6pts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sz="1600" dirty="0"/>
          </a:p>
          <a:p>
            <a:pPr>
              <a:buFontTx/>
              <a:buChar char="-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865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73C86E-51F6-684B-BDC5-845D61807A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-231352"/>
            <a:ext cx="4930400" cy="1559412"/>
          </a:xfrm>
        </p:spPr>
        <p:txBody>
          <a:bodyPr>
            <a:normAutofit/>
          </a:bodyPr>
          <a:lstStyle/>
          <a:p>
            <a:r>
              <a:rPr lang="en-US"/>
              <a:t>Weekly Matchups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CCC6337-82F7-534B-9EF9-6B651F6B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52" y="1328060"/>
            <a:ext cx="6953896" cy="536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73C86E-51F6-684B-BDC5-845D61807A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-231352"/>
            <a:ext cx="4930400" cy="1559412"/>
          </a:xfrm>
        </p:spPr>
        <p:txBody>
          <a:bodyPr>
            <a:normAutofit/>
          </a:bodyPr>
          <a:lstStyle/>
          <a:p>
            <a:r>
              <a:rPr lang="en-US"/>
              <a:t>Weekly Points</a:t>
            </a:r>
          </a:p>
        </p:txBody>
      </p:sp>
      <p:pic>
        <p:nvPicPr>
          <p:cNvPr id="11" name="Picture 10" descr="Table, Excel&#10;&#10;Description automatically generated">
            <a:extLst>
              <a:ext uri="{FF2B5EF4-FFF2-40B4-BE49-F238E27FC236}">
                <a16:creationId xmlns:a16="http://schemas.microsoft.com/office/drawing/2014/main" id="{C7C45458-F546-BB4C-9978-F11A1B310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3" y="1822883"/>
            <a:ext cx="8047684" cy="3926988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853CC32-1605-0045-9A04-CC2BE59D1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510" y="1918797"/>
            <a:ext cx="2248283" cy="38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73C86E-51F6-684B-BDC5-845D61807A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-231352"/>
            <a:ext cx="4930400" cy="1559412"/>
          </a:xfrm>
        </p:spPr>
        <p:txBody>
          <a:bodyPr>
            <a:normAutofit/>
          </a:bodyPr>
          <a:lstStyle/>
          <a:p>
            <a:r>
              <a:rPr lang="en-US"/>
              <a:t>Weekly Prizes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910" y="2345198"/>
            <a:ext cx="4930400" cy="1747831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r>
              <a:rPr lang="en-US" sz="3300" b="1" u="sng"/>
              <a:t>Each Week</a:t>
            </a:r>
          </a:p>
          <a:p>
            <a:pPr lvl="1"/>
            <a:r>
              <a:rPr lang="en-US" sz="3300"/>
              <a:t>10 weeks in season</a:t>
            </a:r>
          </a:p>
          <a:p>
            <a:pPr lvl="1"/>
            <a:r>
              <a:rPr lang="en-US" sz="3300"/>
              <a:t>BAH swag up for grabs each week</a:t>
            </a:r>
          </a:p>
          <a:p>
            <a:pPr marL="457200" lvl="1" indent="0">
              <a:buNone/>
            </a:pPr>
            <a:endParaRPr lang="en-US" sz="3300"/>
          </a:p>
          <a:p>
            <a:pPr marL="457200" lvl="1" indent="0">
              <a:buNone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753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803A85D3563645A37C41BEFEEC8E47" ma:contentTypeVersion="8" ma:contentTypeDescription="Create a new document." ma:contentTypeScope="" ma:versionID="30237a016063da47222b8d8075425b25">
  <xsd:schema xmlns:xsd="http://www.w3.org/2001/XMLSchema" xmlns:xs="http://www.w3.org/2001/XMLSchema" xmlns:p="http://schemas.microsoft.com/office/2006/metadata/properties" xmlns:ns2="847f6892-553b-4564-add0-d2a97d61dd44" targetNamespace="http://schemas.microsoft.com/office/2006/metadata/properties" ma:root="true" ma:fieldsID="316f59b9591926b378d116834915a7fa" ns2:_="">
    <xsd:import namespace="847f6892-553b-4564-add0-d2a97d61dd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f6892-553b-4564-add0-d2a97d61dd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AA66F6-953B-4947-9489-809A24F2D7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B896AF-81DA-4DD8-ABE2-63E8D2F7A1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7f6892-553b-4564-add0-d2a97d61dd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830272-7FD3-431C-AE54-4E3D4F23C208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3de9faa6-9fe1-49b3-9a08-227a296b54a6}" enabled="1" method="Privileged" siteId="{d5fe813e-0caa-432a-b2ac-d555aa91bd1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{6B5C3571-6761-BC4B-9FFF-2A6BF132997E}tf10001121_mac</Template>
  <TotalTime>1667</TotalTime>
  <Words>691</Words>
  <Application>Microsoft Macintosh PowerPoint</Application>
  <PresentationFormat>Widescreen</PresentationFormat>
  <Paragraphs>173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Abadi MT Condensed Light</vt:lpstr>
      <vt:lpstr>Arial</vt:lpstr>
      <vt:lpstr>Calibri</vt:lpstr>
      <vt:lpstr>Century Gothic</vt:lpstr>
      <vt:lpstr>Wingdings 2</vt:lpstr>
      <vt:lpstr>Quotable</vt:lpstr>
      <vt:lpstr>PowerPoint Presentation</vt:lpstr>
      <vt:lpstr>Data Science Challenge</vt:lpstr>
      <vt:lpstr>Why Play?</vt:lpstr>
      <vt:lpstr>Contest Rules</vt:lpstr>
      <vt:lpstr>Game Rules</vt:lpstr>
      <vt:lpstr>Punting Challenge</vt:lpstr>
      <vt:lpstr>Weekly Matchups</vt:lpstr>
      <vt:lpstr>Weekly Points</vt:lpstr>
      <vt:lpstr>Weekly Prizes</vt:lpstr>
      <vt:lpstr>End-of-Season</vt:lpstr>
      <vt:lpstr>Data Sources</vt:lpstr>
      <vt:lpstr>Sample Model</vt:lpstr>
      <vt:lpstr>Antonio’s Model</vt:lpstr>
      <vt:lpstr>Greedy Picks (sort of)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Crayton, Ramon [USA]</dc:creator>
  <cp:lastModifiedBy>617472</cp:lastModifiedBy>
  <cp:revision>22</cp:revision>
  <dcterms:created xsi:type="dcterms:W3CDTF">2021-08-20T21:08:36Z</dcterms:created>
  <dcterms:modified xsi:type="dcterms:W3CDTF">2025-10-21T18:21:03Z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0x01010092803A85D3563645A37C41BEFEEC8E47</vt:lpwstr>
  </property>
</Properties>
</file>